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4"/>
    <p:sldMasterId id="2147483656" r:id="rId5"/>
    <p:sldMasterId id="2147483680" r:id="rId6"/>
    <p:sldMasterId id="2147483685" r:id="rId7"/>
    <p:sldMasterId id="2147483699" r:id="rId8"/>
  </p:sldMasterIdLst>
  <p:notesMasterIdLst>
    <p:notesMasterId r:id="rId34"/>
  </p:notesMasterIdLst>
  <p:handoutMasterIdLst>
    <p:handoutMasterId r:id="rId35"/>
  </p:handoutMasterIdLst>
  <p:sldIdLst>
    <p:sldId id="258" r:id="rId9"/>
    <p:sldId id="262" r:id="rId10"/>
    <p:sldId id="268" r:id="rId11"/>
    <p:sldId id="282" r:id="rId12"/>
    <p:sldId id="301" r:id="rId13"/>
    <p:sldId id="298" r:id="rId14"/>
    <p:sldId id="300" r:id="rId15"/>
    <p:sldId id="299" r:id="rId16"/>
    <p:sldId id="287" r:id="rId17"/>
    <p:sldId id="283" r:id="rId18"/>
    <p:sldId id="290" r:id="rId19"/>
    <p:sldId id="288" r:id="rId20"/>
    <p:sldId id="284" r:id="rId21"/>
    <p:sldId id="285" r:id="rId22"/>
    <p:sldId id="294" r:id="rId23"/>
    <p:sldId id="293" r:id="rId24"/>
    <p:sldId id="264" r:id="rId25"/>
    <p:sldId id="289" r:id="rId26"/>
    <p:sldId id="296" r:id="rId27"/>
    <p:sldId id="295" r:id="rId28"/>
    <p:sldId id="302" r:id="rId29"/>
    <p:sldId id="291" r:id="rId30"/>
    <p:sldId id="297" r:id="rId31"/>
    <p:sldId id="265" r:id="rId32"/>
    <p:sldId id="263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696" autoAdjust="0"/>
    <p:restoredTop sz="94673"/>
  </p:normalViewPr>
  <p:slideViewPr>
    <p:cSldViewPr snapToGrid="0" snapToObjects="1">
      <p:cViewPr varScale="1">
        <p:scale>
          <a:sx n="87" d="100"/>
          <a:sy n="87" d="100"/>
        </p:scale>
        <p:origin x="232" y="1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0" d="100"/>
          <a:sy n="160" d="100"/>
        </p:scale>
        <p:origin x="67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tableStyles" Target="tableStyles.xml"/><Relationship Id="rId21" Type="http://schemas.openxmlformats.org/officeDocument/2006/relationships/slide" Target="slides/slide13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handoutMaster" Target="handoutMasters/handout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11/7/25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11/7/25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606C099-15B1-0F44-A33A-893D16CF2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C2483B-E3B4-E340-B4A8-B329CB2727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A592CC-780E-CF45-9814-C6A52E379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A65BA9-F3FA-0D47-B7D0-CAEE827B0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/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64E5064-3CF1-2A49-B62B-BE28B2056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AF5A036-E41D-9D49-A9D4-3CE9417BE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795EA5-0CF7-9D47-9EDA-2C2F481420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E2D105-1411-1E43-A276-897D60B4F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6B9B64-637B-0C43-A85B-FEBAA4B06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E4BAC4-B3DD-8948-9E08-58EA1E038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1668E7-CCFA-8049-A1A9-56C6C515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A87C9A2-DC11-A04C-8D13-4E7702C8C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0C7455-3756-1C4F-B07F-C331055B9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32615D-0ED9-3B4D-BC0A-9C19E0A9E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99A9E7-03E3-9642-8A2B-108C262E1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911340-0026-754A-9537-FE77A1EEC9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566802-47B6-F549-9BF7-2A9DEA23E5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3C133-BD73-224B-A64D-6AFAC736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204961"/>
            <a:ext cx="7580339" cy="1232398"/>
          </a:xfrm>
        </p:spPr>
        <p:txBody>
          <a:bodyPr/>
          <a:lstStyle/>
          <a:p>
            <a:r>
              <a:rPr lang="es-ES" sz="4000" b="0" dirty="0">
                <a:latin typeface="Visuelt Pro" panose="020B0503040202040104" pitchFamily="34" charset="0"/>
              </a:rPr>
              <a:t>Infraestructura mediante Código </a:t>
            </a:r>
            <a:r>
              <a:rPr lang="es-ES" sz="4000" b="0" dirty="0" err="1">
                <a:latin typeface="Visuelt Pro" panose="020B0503040202040104" pitchFamily="34" charset="0"/>
              </a:rPr>
              <a:t>via</a:t>
            </a:r>
            <a:r>
              <a:rPr lang="es-ES" sz="4000" b="0" dirty="0">
                <a:latin typeface="Visuelt Pro" panose="020B0503040202040104" pitchFamily="34" charset="0"/>
              </a:rPr>
              <a:t> </a:t>
            </a:r>
            <a:r>
              <a:rPr lang="es-ES" sz="4000" b="0" dirty="0" err="1">
                <a:latin typeface="Visuelt Pro" panose="020B0503040202040104" pitchFamily="34" charset="0"/>
              </a:rPr>
              <a:t>Terraform</a:t>
            </a:r>
            <a:r>
              <a:rPr lang="es-ES" sz="4000" b="0" dirty="0">
                <a:latin typeface="Visuelt Pro" panose="020B0503040202040104" pitchFamily="34" charset="0"/>
              </a:rPr>
              <a:t> en Amazon Web </a:t>
            </a:r>
            <a:r>
              <a:rPr lang="es-ES" sz="4000" b="0" dirty="0" err="1">
                <a:latin typeface="Visuelt Pro" panose="020B0503040202040104" pitchFamily="34" charset="0"/>
              </a:rPr>
              <a:t>Services</a:t>
            </a:r>
            <a:endParaRPr lang="es-ES" sz="4000" b="0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008161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Visuelt Pro" panose="020B0503040202040104" pitchFamily="34" charset="0"/>
              </a:rPr>
              <a:t>Miguel Angel Gagliardo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853564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Visuelt Pro" panose="020B0503040202040104" pitchFamily="34" charset="0"/>
              </a:rPr>
              <a:t>17 de Julio de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A02A-7B9D-921F-EC44-2792859C62F2}"/>
              </a:ext>
            </a:extLst>
          </p:cNvPr>
          <p:cNvSpPr txBox="1"/>
          <p:nvPr/>
        </p:nvSpPr>
        <p:spPr>
          <a:xfrm>
            <a:off x="5795889" y="1772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E7EEC58-7054-069A-E51A-30DD35E1F4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893" y="1578259"/>
            <a:ext cx="7570912" cy="563602"/>
          </a:xfrm>
        </p:spPr>
        <p:txBody>
          <a:bodyPr/>
          <a:lstStyle/>
          <a:p>
            <a:r>
              <a:rPr lang="es-ES" sz="3200" dirty="0">
                <a:latin typeface="Visuelt Pro" panose="020B0503040202040104" pitchFamily="34" charset="0"/>
              </a:rPr>
              <a:t>Grado en Ingeniería Informática</a:t>
            </a:r>
          </a:p>
        </p:txBody>
      </p:sp>
    </p:spTree>
    <p:extLst>
      <p:ext uri="{BB962C8B-B14F-4D97-AF65-F5344CB8AC3E}">
        <p14:creationId xmlns:p14="http://schemas.microsoft.com/office/powerpoint/2010/main" val="230662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7EF3-4AE3-5445-BDF5-03EF3ED66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1586111"/>
          </a:xfrm>
        </p:spPr>
        <p:txBody>
          <a:bodyPr/>
          <a:lstStyle/>
          <a:p>
            <a:pPr algn="l"/>
            <a:r>
              <a:rPr lang="es-ES" sz="3600" dirty="0" err="1">
                <a:latin typeface="Visuelt Pro" panose="020B0503040202040104" pitchFamily="34" charset="0"/>
              </a:rPr>
              <a:t>Github</a:t>
            </a:r>
            <a:r>
              <a:rPr lang="es-ES" sz="3600" dirty="0">
                <a:latin typeface="Visuelt Pro" panose="020B0503040202040104" pitchFamily="34" charset="0"/>
              </a:rPr>
              <a:t> Project/Issues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 err="1">
                <a:latin typeface="Visuelt Pro" panose="020B0503040202040104" pitchFamily="34" charset="0"/>
              </a:rPr>
              <a:t>Sprints</a:t>
            </a:r>
            <a:endParaRPr lang="es-ES" sz="3600" dirty="0">
              <a:latin typeface="Visuelt Pro" panose="020B05030402020401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Project Management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2DF5FB36-F5C9-2DD7-235C-0E41FFEDA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EB443-F2DE-1773-84CB-D736093C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58" y="2465036"/>
            <a:ext cx="8426548" cy="36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B752-F749-90C3-0A10-AE649AED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C84A0-98AE-350D-DEE3-7DC3AE2BA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Seguimiento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DC50A7-D3B9-6639-F169-BB0646894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9D752E09-9C75-E866-25F8-34863273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EF36F2C-BB54-B876-2494-AAF8A7EA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>
                <a:latin typeface="Visuelt Pro" panose="020B0503040202040104" pitchFamily="34" charset="0"/>
              </a:rPr>
              <a:t>Reuniones con Tutor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 err="1">
                <a:latin typeface="Visuelt Pro" panose="020B0503040202040104" pitchFamily="34" charset="0"/>
              </a:rPr>
              <a:t>Burnup</a:t>
            </a:r>
            <a:r>
              <a:rPr lang="es-ES" sz="3600" dirty="0">
                <a:latin typeface="Visuelt Pro" panose="020B0503040202040104" pitchFamily="34" charset="0"/>
              </a:rPr>
              <a:t> charts</a:t>
            </a:r>
          </a:p>
        </p:txBody>
      </p:sp>
      <p:pic>
        <p:nvPicPr>
          <p:cNvPr id="9" name="Picture 8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3BE6F719-47AF-7AE4-CD73-9EBE1C8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36" y="1635391"/>
            <a:ext cx="5322921" cy="4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6E90-0ED1-E671-2A87-3759BFF1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5AD273-72D9-33E4-FA4D-15394FA6B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Desarrollo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2D2DB6-578A-59F7-B5E3-D9687F518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201B7C3-7E6F-0C61-B689-BD986F1F9B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1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937AF-7325-ABC2-0EA1-7E2B94B4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EB044D-8D2B-D43A-D7E9-45F6BFC5D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Aplicación “</a:t>
            </a:r>
            <a:r>
              <a:rPr lang="es-ES" dirty="0" err="1">
                <a:latin typeface="Visuelt Pro" panose="020B0503040202040104" pitchFamily="34" charset="0"/>
              </a:rPr>
              <a:t>Microblog</a:t>
            </a:r>
            <a:r>
              <a:rPr lang="es-ES" dirty="0">
                <a:latin typeface="Visuelt Pro" panose="020B0503040202040104" pitchFamily="34" charset="0"/>
              </a:rPr>
              <a:t>”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6F2388-745D-82D3-8752-77F01B286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26CBA-879B-BC71-56ED-3C6B4849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82" y="1417731"/>
            <a:ext cx="5747539" cy="48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31933F-62A9-25B5-7950-02830916C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997132"/>
            <a:ext cx="10645842" cy="3433758"/>
          </a:xfrm>
        </p:spPr>
        <p:txBody>
          <a:bodyPr/>
          <a:lstStyle/>
          <a:p>
            <a:pPr algn="l"/>
            <a:r>
              <a:rPr lang="es-ES" sz="3600" dirty="0"/>
              <a:t>Python </a:t>
            </a:r>
            <a:r>
              <a:rPr lang="es-ES" sz="3600" dirty="0" err="1"/>
              <a:t>Webapp</a:t>
            </a:r>
            <a:r>
              <a:rPr lang="es-ES" sz="3600" dirty="0"/>
              <a:t> sencilla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Rapid </a:t>
            </a:r>
            <a:r>
              <a:rPr lang="es-ES" sz="3600" dirty="0" err="1"/>
              <a:t>Development</a:t>
            </a:r>
            <a:endParaRPr lang="es-ES" sz="3600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E33C39D9-5A0E-E9CC-268D-31C640F58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351255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B210-EF81-0D0D-B7BC-F3B0E257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179ED4-57D7-969A-EEEB-4788D74ED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49EC0D-91B4-B858-612C-2E692BA9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580132-BF74-3A4A-F95B-2ED3E698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04" y="1424994"/>
            <a:ext cx="7502992" cy="49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43AD55E0-422A-A201-547D-CE4013BD6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45512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3174-289C-466C-073B-0126638F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F36411-0838-5023-931E-97C341E65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Autenticación Dinámica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424D4-BFA7-D8E1-D37A-AD9F00C64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2D25D5-4D82-5B0C-33BF-F30C7D991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525072-3E27-0437-B3F2-3026738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39" y="1723734"/>
            <a:ext cx="7230321" cy="45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ECDDE-6925-6625-CC68-D26B5218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9C247-70F7-7DCE-69E5-38BBD9877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y el manejo de Estado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399D6D-38C8-FBD9-5295-69546E97B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41D4B38-85B3-F8BB-7D9B-96DAA661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5" y="1991486"/>
            <a:ext cx="7660193" cy="40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F85C4AAE-4664-814D-8E97-3BD62B8DA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2619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B6B3-C0D3-9540-A35A-BD4AC7EA9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b="1" dirty="0">
                <a:latin typeface="Visuelt Pro" panose="020B0503040202040104" pitchFamily="34" charset="0"/>
              </a:rPr>
              <a:t>DEMO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BF0F35-D814-BF4C-9D33-27A9F7375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38093" cy="312268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83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36D2-BEE0-1351-A838-CF718DA1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27FA27-8C91-F547-43A3-CD0DD4268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A5602-DBD9-7FB2-CD4F-98C7876E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E375AA9-5FAE-9B1F-DD47-DBBE2EB42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7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64F0-8554-3D3E-6058-572E156C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A109F-F922-2A4C-A903-874B7FDC6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>
                <a:latin typeface="Visuelt Pro" panose="020B0503040202040104" pitchFamily="34" charset="0"/>
              </a:rPr>
              <a:t>Código Reutilizable y Auditable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Entorno de Desarrollo Ágil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Sencillez para replicar entornos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Mejor colaboración en equipos de trabajo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F7149F-0ABD-F9A2-D0C4-B0BE123B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Ventajas Obtenidas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AD56A5-782A-062F-195A-C87DFD396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C79B86-3762-E01A-5CCB-6F7A19ED4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</p:spTree>
    <p:extLst>
      <p:ext uri="{BB962C8B-B14F-4D97-AF65-F5344CB8AC3E}">
        <p14:creationId xmlns:p14="http://schemas.microsoft.com/office/powerpoint/2010/main" val="302862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3137A3-D766-D948-A031-2301139F2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400AF4-2D6B-2A46-B14B-F4D05A480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B5834AB-28EE-825D-027D-5CD798E34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3A81-AF27-21EC-21FC-0C82B557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0D1F0-AC70-E654-1ACF-5BDD53170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Árbol de Dependencias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8A183-9183-39B7-0EAC-33AEE6B93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3ACAB9-F9E8-1983-4B03-A3ABD4EDA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6" name="Picture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1CAB3D1E-EC43-554F-1E56-21C35EDF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24" y="1005044"/>
            <a:ext cx="4696373" cy="520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2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899B-F762-DA51-EEC1-A2BAB2799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12C670-BFEE-4566-18AA-AE62D3B8B2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Despliegue Manual vs </a:t>
            </a:r>
            <a:r>
              <a:rPr lang="es-ES" dirty="0" err="1">
                <a:latin typeface="Visuelt Pro" panose="020B0503040202040104" pitchFamily="34" charset="0"/>
              </a:rPr>
              <a:t>IaC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3722DA-9D3D-EFEB-01FD-0E2D94B14A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2D59566-AA3D-AD3B-E86C-50D65C7E5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9FF990-AF04-3400-717D-35A2D917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766" y="1723734"/>
            <a:ext cx="9289231" cy="404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2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6595-F442-9A4B-7DBC-47A970DE0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95EF61-E485-96AF-CA47-65254FAA2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FBB5E3-54A8-9103-80C2-351B5B5D5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914A7E-CF03-BA4B-6D21-3DB0B7B4C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40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2DF6-07CF-7739-3F21-8AE4ACDD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902A2-686E-E23A-0340-569C08B6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500" dirty="0">
                <a:latin typeface="Visuelt Pro" panose="020B0503040202040104" pitchFamily="34" charset="0"/>
              </a:rPr>
              <a:t>Automatización y Eficiencia Operativa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Consistencia y Reducción de Errores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Escalabilidad, Auditabilidad, Mantenimiento Simplificado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D27247-21B3-EF6A-6B9A-483882801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455213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Impacto en Operaciones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37D1FE-DA09-AAC3-5EE1-3ED361E86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A5DD83-10B8-37F8-1B84-F560FEB25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17312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ACDA8-8BCB-604E-BAD5-6464BCF8E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dirty="0">
                <a:latin typeface="Visuelt Pro" panose="020B0503040202040104" pitchFamily="34" charset="0"/>
              </a:rPr>
              <a:t>Reflexión Final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63B729-1990-3E4A-B038-5A6740E2B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B9BE8-1AA8-3743-9B5C-33A0748280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65598"/>
            <a:ext cx="4666228" cy="310755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52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56211" y="1175802"/>
            <a:ext cx="7580339" cy="5975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sz="4400" b="1" dirty="0">
                <a:latin typeface="Visuelt Pro" panose="020B05030402020401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676277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De lo Físico a lo Declarativo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6AF7C4-4E8C-C2B4-53C3-6656273C9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560006"/>
            <a:ext cx="10645842" cy="4499150"/>
          </a:xfrm>
        </p:spPr>
        <p:txBody>
          <a:bodyPr/>
          <a:lstStyle/>
          <a:p>
            <a:pPr algn="l" fontAlgn="base"/>
            <a:r>
              <a:rPr lang="en-US" sz="3600" dirty="0" err="1"/>
              <a:t>Entornos</a:t>
            </a:r>
            <a:r>
              <a:rPr lang="en-US" sz="3600" dirty="0"/>
              <a:t> </a:t>
            </a:r>
            <a:r>
              <a:rPr lang="en-US" sz="3600" dirty="0" err="1"/>
              <a:t>Físicos</a:t>
            </a:r>
            <a:r>
              <a:rPr lang="en-US" sz="3600" dirty="0"/>
              <a:t> &gt; </a:t>
            </a:r>
            <a:r>
              <a:rPr lang="en-US" sz="3600" dirty="0" err="1"/>
              <a:t>Virtualizados</a:t>
            </a:r>
            <a:r>
              <a:rPr lang="en-US" sz="3600" dirty="0"/>
              <a:t> &gt; Cloud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Escalabilidad</a:t>
            </a:r>
            <a:r>
              <a:rPr lang="en-US" sz="3600" dirty="0"/>
              <a:t> + </a:t>
            </a:r>
            <a:r>
              <a:rPr lang="en-US" sz="3600" dirty="0" err="1"/>
              <a:t>Agilidad</a:t>
            </a:r>
            <a:r>
              <a:rPr lang="en-US" sz="3600" dirty="0"/>
              <a:t> + </a:t>
            </a:r>
            <a:r>
              <a:rPr lang="en-US" sz="3600" dirty="0" err="1"/>
              <a:t>Reducción</a:t>
            </a:r>
            <a:r>
              <a:rPr lang="en-US" sz="3600" dirty="0"/>
              <a:t> de Costos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Persisten</a:t>
            </a:r>
            <a:r>
              <a:rPr lang="en-US" sz="3600" dirty="0"/>
              <a:t> </a:t>
            </a:r>
            <a:r>
              <a:rPr lang="en-US" sz="3600" dirty="0" err="1"/>
              <a:t>cuellos</a:t>
            </a:r>
            <a:r>
              <a:rPr lang="en-US" sz="3600" dirty="0"/>
              <a:t> de </a:t>
            </a:r>
            <a:r>
              <a:rPr lang="en-US" sz="3600" dirty="0" err="1"/>
              <a:t>botella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gestion manual</a:t>
            </a:r>
            <a:endParaRPr lang="es-ES" sz="3600" dirty="0">
              <a:latin typeface="Visuelt Pro" panose="020B05030402020401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8D909-BDB2-E4EE-9DE7-C1216D829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F3A21A0-B2D0-DE2F-9D5D-31A16E31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4329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7EF3-4AE3-5445-BDF5-03EF3ED66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sz="3600" dirty="0" err="1"/>
              <a:t>IaC</a:t>
            </a:r>
            <a:r>
              <a:rPr lang="es-ES" sz="3600" dirty="0"/>
              <a:t> esencial en entornos Ágiles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Reducción de tiempos de despliegue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Replicar ambientes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Demanda en Mercado IT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Motivaciones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983242E-04D9-B695-03AB-3CC7CED31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  <p:pic>
        <p:nvPicPr>
          <p:cNvPr id="8" name="Picture 7" descr="A blue arrow with white text&#10;&#10;AI-generated content may be incorrect.">
            <a:extLst>
              <a:ext uri="{FF2B5EF4-FFF2-40B4-BE49-F238E27FC236}">
                <a16:creationId xmlns:a16="http://schemas.microsoft.com/office/drawing/2014/main" id="{C667DF4A-8CE0-C1FD-2B07-1834CF59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74" y="3529483"/>
            <a:ext cx="5267647" cy="2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F0AF-81E4-97CC-FC21-E92FE27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50AE53C-132A-87A2-985E-94C84C52C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Tecnologías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498615-602E-5527-3E76-E89A530C2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DBC78F5-88F9-9119-9231-44CBF392BB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41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C66-0353-3B52-5834-82E64C11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355A9B-AAC0-BFD1-A5E8-EB9CD9C06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3A4772-CB37-32C3-54A6-740F60F51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A03C03F-2485-82A3-0C49-2D4374BA5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2" name="Picture 11" descr="A graph of company's growth&#10;&#10;AI-generated content may be incorrect.">
            <a:extLst>
              <a:ext uri="{FF2B5EF4-FFF2-40B4-BE49-F238E27FC236}">
                <a16:creationId xmlns:a16="http://schemas.microsoft.com/office/drawing/2014/main" id="{A9A31774-6E3E-B026-254F-B363F1F4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0" y="1784616"/>
            <a:ext cx="5292802" cy="3815307"/>
          </a:xfrm>
          <a:prstGeom prst="rect">
            <a:avLst/>
          </a:prstGeom>
        </p:spPr>
      </p:pic>
      <p:pic>
        <p:nvPicPr>
          <p:cNvPr id="14" name="Picture 13" descr="A cloud computing diagram with orange and white text&#10;&#10;AI-generated content may be incorrect.">
            <a:extLst>
              <a:ext uri="{FF2B5EF4-FFF2-40B4-BE49-F238E27FC236}">
                <a16:creationId xmlns:a16="http://schemas.microsoft.com/office/drawing/2014/main" id="{55C2696F-8C68-A488-6D67-DB38702E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7" y="2192580"/>
            <a:ext cx="4714668" cy="29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B3DD-32C8-7457-9155-ECF700E6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1A66A-EA9D-89E6-80DD-2D75C3627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427428-51C5-8A57-9474-3E492F5C1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7BD8DD2F-A4C2-44D3-4750-0115CBE69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8" name="Picture 7" descr="A table with green and red check boxes&#10;&#10;AI-generated content may be incorrect.">
            <a:extLst>
              <a:ext uri="{FF2B5EF4-FFF2-40B4-BE49-F238E27FC236}">
                <a16:creationId xmlns:a16="http://schemas.microsoft.com/office/drawing/2014/main" id="{F6151220-2F9B-47F8-8C0B-84FEAE10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38" y="2565616"/>
            <a:ext cx="5428774" cy="2296789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BA086472-BB56-1A48-FF8D-9A4B25A3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01" y="2125034"/>
            <a:ext cx="2806574" cy="2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B82FD-9486-857D-9AD1-5B987A84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ACE7D7-39BA-5CBB-0A0E-5D48F03FC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Contenedores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2261B-5C17-88BB-05DB-B7EA2723B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854BF49-EAA1-9525-6BE5-BACA0BCB9A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77D6DFC0-921E-FF36-4F3D-F3F54707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614"/>
            <a:ext cx="5029917" cy="2381421"/>
          </a:xfrm>
          <a:prstGeom prst="rect">
            <a:avLst/>
          </a:prstGeom>
        </p:spPr>
      </p:pic>
      <p:pic>
        <p:nvPicPr>
          <p:cNvPr id="7" name="Picture 6" descr="A blue logo with a whale&#10;&#10;AI-generated content may be incorrect.">
            <a:extLst>
              <a:ext uri="{FF2B5EF4-FFF2-40B4-BE49-F238E27FC236}">
                <a16:creationId xmlns:a16="http://schemas.microsoft.com/office/drawing/2014/main" id="{81488980-12BA-3D5E-9B5D-05DCB84E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9" y="2417615"/>
            <a:ext cx="4233637" cy="23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DCDC-4B7C-FE83-1751-451CF08F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2B9C43-A03A-D926-65E3-DC08F1258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423E7-40D0-C07D-A6FA-D777B9281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D785E-EF22-C433-05BE-CF78A2735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69113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7FE2F312-AB08-40E7-ACBD-7379E494E430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9A3A5CC0-B4C9-4401-B90C-B1BEECC27E81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0C1A9907-5B6E-482B-843D-B89F6293C400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5B4F95D1-3846-4E41-A6AB-B3C3728635E6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E9B410BF-BAEE-4774-BA07-90728BF79702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DDescripcion xmlns="ef848eef-985f-4e5f-af94-9b10d2c40a72" xsi:nil="true"/>
    <N_x00ba_versi_x00f3_n xmlns="17bdaf06-e97e-4c95-a053-70575cfc447b">1</N_x00ba_versi_x00f3_n>
    <Tipo_x0020_de_x0020_Servicio xmlns="ef848eef-985f-4e5f-af94-9b10d2c40a72" xsi:nil="true"/>
    <WEB xmlns="17bdaf06-e97e-4c95-a053-70575cfc447b">false</WEB>
    <Evaluación xmlns="ef848eef-985f-4e5f-af94-9b10d2c40a72" xsi:nil="true"/>
    <VIGENTE0 xmlns="17bdaf06-e97e-4c95-a053-70575cfc447b">SI</VIGENTE0>
    <Motivobaja xmlns="17bdaf06-e97e-4c95-a053-70575cfc447b">Se actualiza la documentación relativa a TFTs para integrar los TFTs grupales</Motivobaja>
    <Fechabaja xmlns="17bdaf06-e97e-4c95-a053-70575cfc447b" xsi:nil="true"/>
    <Responsable_x0020_ xmlns="ef848eef-985f-4e5f-af94-9b10d2c40a72" xsi:nil="true"/>
    <Fechaalta xmlns="17bdaf06-e97e-4c95-a053-70575cfc447b">2025-04-16T07:00:00+00:00</Fechaalta>
    <TIPODOC xmlns="17bdaf06-e97e-4c95-a053-70575cfc447b">Formato</TIPODOC>
    <_x00da_ltimarevisi_x00f3_n xmlns="17bdaf06-e97e-4c95-a053-70575cfc447b" xsi:nil="true"/>
    <N_x00ba__x0020_de_x0020_Incidencias_x0020_ xmlns="ef848eef-985f-4e5f-af94-9b10d2c40a72" xsi:nil="true"/>
    <GDAsuntoF3 xmlns="ef848eef-985f-4e5f-af94-9b10d2c40a72" xsi:nil="true"/>
    <Homologado_x0020_por xmlns="ef848eef-985f-4e5f-af94-9b10d2c40a72" xsi:nil="true"/>
    <Vigente xmlns="ef848eef-985f-4e5f-af94-9b10d2c40a72">true</Vigente>
    <PROCESO xmlns="17bdaf06-e97e-4c95-a053-70575cfc447b">P11_ DESARROLLO DOCENCIA</PROCESO>
    <Fecha_x0020_Firma xmlns="ef848eef-985f-4e5f-af94-9b10d2c40a72" xsi:nil="true"/>
    <GDTipoDoc xmlns="ef848eef-985f-4e5f-af94-9b10d2c40a72" xsi:nil="true"/>
    <GDUBFisica xmlns="ef848eef-985f-4e5f-af94-9b10d2c40a72" xsi:nil="true"/>
    <AYUDAPDI xmlns="17bdaf06-e97e-4c95-a053-70575cfc447b">true</AYUDAPDI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VIU" ma:contentTypeID="0x0101001F78872F1579B14E90DA3A6EEDE63FFE0018510EEED1C50C49AD0F3D3BCEAAFC3C" ma:contentTypeVersion="26" ma:contentTypeDescription="" ma:contentTypeScope="" ma:versionID="d0b27130e95aaa99b0c356f807fd553b">
  <xsd:schema xmlns:xsd="http://www.w3.org/2001/XMLSchema" xmlns:xs="http://www.w3.org/2001/XMLSchema" xmlns:p="http://schemas.microsoft.com/office/2006/metadata/properties" xmlns:ns2="ef848eef-985f-4e5f-af94-9b10d2c40a72" xmlns:ns3="17bdaf06-e97e-4c95-a053-70575cfc447b" targetNamespace="http://schemas.microsoft.com/office/2006/metadata/properties" ma:root="true" ma:fieldsID="15aeb2f0f67f5185a412b0c5958713dc" ns2:_="" ns3:_="">
    <xsd:import namespace="ef848eef-985f-4e5f-af94-9b10d2c40a72"/>
    <xsd:import namespace="17bdaf06-e97e-4c95-a053-70575cfc447b"/>
    <xsd:element name="properties">
      <xsd:complexType>
        <xsd:sequence>
          <xsd:element name="documentManagement">
            <xsd:complexType>
              <xsd:all>
                <xsd:element ref="ns2:GDDescripcion" minOccurs="0"/>
                <xsd:element ref="ns2:GDTipoDoc" minOccurs="0"/>
                <xsd:element ref="ns2:GDAsuntoF3" minOccurs="0"/>
                <xsd:element ref="ns2:Vigente"/>
                <xsd:element ref="ns2:Fecha_x0020_Firma" minOccurs="0"/>
                <xsd:element ref="ns2:Responsable_x0020_" minOccurs="0"/>
                <xsd:element ref="ns2:Tipo_x0020_de_x0020_Servicio" minOccurs="0"/>
                <xsd:element ref="ns2:Homologado_x0020_por" minOccurs="0"/>
                <xsd:element ref="ns2:Evaluación" minOccurs="0"/>
                <xsd:element ref="ns2:GDUBFisica" minOccurs="0"/>
                <xsd:element ref="ns2:N_x00ba__x0020_de_x0020_Incidencias_x0020_" minOccurs="0"/>
                <xsd:element ref="ns3:TIPODOC" minOccurs="0"/>
                <xsd:element ref="ns3:N_x00ba_versi_x00f3_n" minOccurs="0"/>
                <xsd:element ref="ns3:Fechaalta" minOccurs="0"/>
                <xsd:element ref="ns3:Fechabaja" minOccurs="0"/>
                <xsd:element ref="ns3:Motivobaja" minOccurs="0"/>
                <xsd:element ref="ns3:VIGENTE0" minOccurs="0"/>
                <xsd:element ref="ns3:PROCESO" minOccurs="0"/>
                <xsd:element ref="ns3:_x00da_ltimarevisi_x00f3_n" minOccurs="0"/>
                <xsd:element ref="ns3:AYUDAPDI" minOccurs="0"/>
                <xsd:element ref="ns3:WE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48eef-985f-4e5f-af94-9b10d2c40a72" elementFormDefault="qualified">
    <xsd:import namespace="http://schemas.microsoft.com/office/2006/documentManagement/types"/>
    <xsd:import namespace="http://schemas.microsoft.com/office/infopath/2007/PartnerControls"/>
    <xsd:element name="GDDescripcion" ma:index="2" nillable="true" ma:displayName="Descripcion" ma:internalName="GDDescripcion">
      <xsd:simpleType>
        <xsd:restriction base="dms:Note"/>
      </xsd:simpleType>
    </xsd:element>
    <xsd:element name="GDTipoDoc" ma:index="3" nillable="true" ma:displayName="Tipo documento" ma:format="Dropdown" ma:internalName="GDTipoDoc">
      <xsd:simpleType>
        <xsd:restriction base="dms:Choice">
          <xsd:enumeration value="Acta"/>
          <xsd:enumeration value="Acuerdo de colaboración"/>
          <xsd:enumeration value="Acuerdo Marco"/>
          <xsd:enumeration value="Adenda"/>
          <xsd:enumeration value="Anexo"/>
          <xsd:enumeration value="Bases"/>
          <xsd:enumeration value="Concurso"/>
          <xsd:enumeration value="Contrato"/>
          <xsd:enumeration value="Convenio"/>
          <xsd:enumeration value="Implantación"/>
          <xsd:enumeration value="Informe"/>
          <xsd:enumeration value="Manual"/>
          <xsd:enumeration value="Norma"/>
          <xsd:enumeration value="Notificación"/>
          <xsd:enumeration value="Procedimiento"/>
          <xsd:enumeration value="Promoción"/>
          <xsd:enumeration value="Reacredita"/>
          <xsd:enumeration value="Reglamento"/>
          <xsd:enumeration value="Resolución"/>
          <xsd:enumeration value="Seguimiento"/>
          <xsd:enumeration value="Verificación"/>
        </xsd:restriction>
      </xsd:simpleType>
    </xsd:element>
    <xsd:element name="GDAsuntoF3" ma:index="4" nillable="true" ma:displayName="Asuntos" ma:format="Dropdown" ma:internalName="GDAsuntoF3">
      <xsd:simpleType>
        <xsd:restriction base="dms:Choice">
          <xsd:enumeration value="Concurso"/>
          <xsd:enumeration value="Documento interno"/>
          <xsd:enumeration value="VIU"/>
          <xsd:enumeration value="VIU ANECA"/>
          <xsd:enumeration value="VIU AVAP"/>
          <xsd:enumeration value="VIU BOE DOGV"/>
          <xsd:enumeration value="VIU Consejo Universidades"/>
          <xsd:enumeration value="VIU Instituciones"/>
        </xsd:restriction>
      </xsd:simpleType>
    </xsd:element>
    <xsd:element name="Vigente" ma:index="5" ma:displayName="Vigente" ma:default="1" ma:format="Dropdown" ma:internalName="Vigente">
      <xsd:simpleType>
        <xsd:restriction base="dms:Boolean"/>
      </xsd:simpleType>
    </xsd:element>
    <xsd:element name="Fecha_x0020_Firma" ma:index="6" nillable="true" ma:displayName="Fecha Firma" ma:default="" ma:format="DateTime" ma:internalName="Fecha_x0020_Firma">
      <xsd:simpleType>
        <xsd:restriction base="dms:DateTime"/>
      </xsd:simpleType>
    </xsd:element>
    <xsd:element name="Responsable_x0020_" ma:index="7" nillable="true" ma:displayName="Responsable " ma:default="" ma:format="Dropdown" ma:internalName="Responsable_x0020_">
      <xsd:simpleType>
        <xsd:restriction base="dms:Choice">
          <xsd:enumeration value="ADMISIONES"/>
          <xsd:enumeration value="CX"/>
          <xsd:enumeration value="DIRECCIÓN DE CALIDAD Y SOSTENIBILIDAD"/>
          <xsd:enumeration value="DIRECCIÓN DE PROYECTOS ACADÉMICOS"/>
          <xsd:enumeration value="ESCUELA INGENIERÍA, CIENCIA Y TECNOLOGÍA"/>
          <xsd:enumeration value="FACULTAD ARTES, HUMANIDADES Y COMUNICACIÓN"/>
          <xsd:enumeration value="FACULTAD CIENCIAS EDUCACIÓN"/>
          <xsd:enumeration value="FACULTAD CIENCIAS SALUD"/>
          <xsd:enumeration value="FACULTAD CIENCIAS SOCIALES Y JURÍDICAS"/>
          <xsd:enumeration value="GABINETE RECTORADO"/>
          <xsd:enumeration value="GERENCIA"/>
          <xsd:enumeration value="MARKETING"/>
          <xsd:enumeration value="RRHH"/>
          <xsd:enumeration value="SECRETARÍA GENERAL"/>
          <xsd:enumeration value="VR DOCENCIA E INNOVACIÓN_CRAI"/>
          <xsd:enumeration value="VR DOCENCIA E INNOVACIÓN_FORMACIÓN"/>
          <xsd:enumeration value="VR INVESTIGACIÓN Y TRANSFERENCIA"/>
          <xsd:enumeration value="VR PROFESORADO Y ORDENACIÓN"/>
          <xsd:enumeration value="VR TECNOLOGÍA Y TRANSFORMACIÓN DIGITAL"/>
        </xsd:restriction>
      </xsd:simpleType>
    </xsd:element>
    <xsd:element name="Tipo_x0020_de_x0020_Servicio" ma:index="8" nillable="true" ma:displayName="Tipo de Servicio" ma:default="" ma:format="Dropdown" ma:internalName="Tipo_x0020_de_x0020_Servicio">
      <xsd:simpleType>
        <xsd:restriction base="dms:Choice">
          <xsd:enumeration value="Derechos de autor _ Acuerdos comerciales"/>
          <xsd:enumeration value="Empresas Grupo _ Empresas Grupo"/>
          <xsd:enumeration value="Asesoría Laboral _ Otros servicios"/>
          <xsd:enumeration value="Auditoría  _ Otros servicios"/>
          <xsd:enumeration value="Consultorías varias - Servicios profesionales _ Otros servicios"/>
          <xsd:enumeration value="Estudios de mercado _ Otros servicios"/>
          <xsd:enumeration value="Notarios _ Otros servicios"/>
          <xsd:enumeration value="Otros Servicios _ Otros servicios"/>
          <xsd:enumeration value="Prevención de riesgos _ Otros servicios"/>
          <xsd:enumeration value="Seguros _ Otros servicios"/>
          <xsd:enumeration value="Servicios Financieros _ Otros servicios"/>
          <xsd:enumeration value="Servicios jurídicos _ Otros servicios"/>
          <xsd:enumeration value="Servicios técnicos  _ Otros servicios"/>
          <xsd:enumeration value="Tintoreria _ Otros servicios"/>
          <xsd:enumeration value="Diseño y Producción PLV _ Producción"/>
          <xsd:enumeration value="Impresión _ Producción"/>
          <xsd:enumeration value="Marketing Directo (Mailings,BBDD) _ Producción"/>
          <xsd:enumeration value="Material Audiovisual _ Producción"/>
          <xsd:enumeration value="Patentes y Marcas _ Producción"/>
          <xsd:enumeration value="Servicios editoriales _ Producción"/>
          <xsd:enumeration value="Traducción _ Producción"/>
          <xsd:enumeration value="Autorías _ Producto"/>
          <xsd:enumeration value="Material Didáctico _ Producto"/>
          <xsd:enumeration value="Material Docente _ Producto"/>
          <xsd:enumeration value="Obsequios y Merchandising _ Producto"/>
          <xsd:enumeration value="Utillaje y PAE _ Producto"/>
          <xsd:enumeration value="Prácticas Centro _ Profesores"/>
          <xsd:enumeration value="Prácticas tutor _ Profesores"/>
          <xsd:enumeration value="Profesores colaboradores _ Profesores"/>
          <xsd:enumeration value="Profesores colaboradores puntuales _ Profesores"/>
          <xsd:enumeration value="Agencia de medios _ Publicidad y Marketing"/>
          <xsd:enumeration value="Agencia de noticias _ Publicidad y Marketing"/>
          <xsd:enumeration value="Agencias Creativas _ Publicidad y Marketing"/>
          <xsd:enumeration value="Agencias de Branding _ Publicidad y Marketing"/>
          <xsd:enumeration value="Agencias de Comunicación y RRPP _ Publicidad y Marketing"/>
          <xsd:enumeration value="Agencias de publicidad _ Publicidad y Marketing"/>
          <xsd:enumeration value="Agencias Reputación Digital _ Publicidad y Marketing"/>
          <xsd:enumeration value="Catálogos _ Publicidad y Marketing"/>
          <xsd:enumeration value="Creación de contenidos y mat. promocional _ Publicidad y Marketing"/>
          <xsd:enumeration value="Diseño y Prod. PLV - Producción _ Publicidad y Marketing"/>
          <xsd:enumeration value="Eventos y ferias _ Publicidad y Marketing"/>
          <xsd:enumeration value="Gastos de Publicidad/ Marketing _ Publicidad y Marketing"/>
          <xsd:enumeration value="Inversión medios Radio _ Publicidad y Marketing"/>
          <xsd:enumeration value="Inversión medios TV _ Publicidad y Marketing"/>
          <xsd:enumeration value="Premios _ Publicidad y Marketing"/>
          <xsd:enumeration value="Presentaciones y actos literarios _ Publicidad y Marketing"/>
          <xsd:enumeration value="Producción Audiovisual - Producción _ Publicidad y Marketing"/>
          <xsd:enumeration value="Producción spot _ Publicidad y Marketing"/>
          <xsd:enumeration value="Promocion en PV - Producción _ Publicidad y Marketing"/>
          <xsd:enumeration value="Consultorias varias - Servicios profesionales _ Real Estate"/>
          <xsd:enumeration value="Instalaciones obra _ Real Estate"/>
          <xsd:enumeration value="Mobiliario obra _ Real Estate"/>
          <xsd:enumeration value="Obras y reformas _ Real Estate"/>
          <xsd:enumeration value="Alquiler de software, licencias, plataformas y aplicac. _ Tecnología"/>
          <xsd:enumeration value="Aplicaciones informáticas (licencias perpetuas) _ Tecnología"/>
          <xsd:enumeration value="Centralita _ Tecnología"/>
          <xsd:enumeration value="Certificaciones Digitales _ Tecnología"/>
          <xsd:enumeration value="Consultoria de proyectos _ Tecnología"/>
          <xsd:enumeration value="Consultoría IT _ Tecnología"/>
          <xsd:enumeration value="Gestión documental e impresión _ Tecnología"/>
          <xsd:enumeration value="Hosting _ Tecnología"/>
          <xsd:enumeration value="Mto. Software _ Tecnología"/>
          <xsd:enumeration value="Correo _ Transportes"/>
          <xsd:enumeration value="Agua _ Servicios Generales"/>
          <xsd:enumeration value="Alquiler aparcamientos _ Servicios Generales"/>
          <xsd:enumeration value="Arrendamiento locales _ Servicios Generales"/>
          <xsd:enumeration value="Catering alimentación _ Servicios Generales"/>
          <xsd:enumeration value="Catering y Restauración _ Servicios Generales"/>
          <xsd:enumeration value="Comunidad de propietarios _ Servicios Generales"/>
          <xsd:enumeration value="Contratación Pers. Externo _ Servicios Generales"/>
          <xsd:enumeration value="Control de plagas e higiene _ Servicios Generales"/>
          <xsd:enumeration value="Cuotas y asociaciones _ Servicios Generales"/>
          <xsd:enumeration value="ETT _ Servicios Generales"/>
          <xsd:enumeration value="Formación _ Servicios Generales"/>
          <xsd:enumeration value="Gas y electricidad _ Servicios Generales"/>
          <xsd:enumeration value="Gestion de resíduos _ Servicios Generales"/>
          <xsd:enumeration value="Instalaciones _ Servicios Generales"/>
          <xsd:enumeration value="Jardineria _ Servicios Generales"/>
          <xsd:enumeration value="Limpieza _ Servicios Generales"/>
          <xsd:enumeration value="Mantenimiento elevadores _ Servicios Generales"/>
          <xsd:enumeration value="Mantenimiento general _ Servicios Generales"/>
          <xsd:enumeration value="Material de oficina y pequeño mobiliario _ Servicios Generales"/>
          <xsd:enumeration value="Mobiliario _ Servicios Generales"/>
          <xsd:enumeration value="Obras y reformas _ Servicios Generales"/>
          <xsd:enumeration value="Otras Infraestructuras _ Servicios Generales"/>
          <xsd:enumeration value="Otras Inmovilizado material _ Servicios Generales"/>
          <xsd:enumeration value="Reparación y conservación _ Servicios Generales"/>
          <xsd:enumeration value="Seguridad y vigilancia  _ Servicios Generales"/>
          <xsd:enumeration value="Seguros personal _ Servicios Generales"/>
          <xsd:enumeration value="Seguros Retribución Flexible _ Servicios Generales"/>
          <xsd:enumeration value="Selección de personal _ Servicios Generales"/>
          <xsd:enumeration value="Suscripciones _ Servicios Generales"/>
          <xsd:enumeration value="Telefonía _ Servicios Generales"/>
          <xsd:enumeration value="Vending _ Servicios Generales"/>
        </xsd:restriction>
      </xsd:simpleType>
    </xsd:element>
    <xsd:element name="Homologado_x0020_por" ma:index="9" nillable="true" ma:displayName="Homologado por" ma:default="" ma:format="Dropdown" ma:internalName="Homologado_x0020_por">
      <xsd:simpleType>
        <xsd:restriction base="dms:Choice">
          <xsd:enumeration value="Servicio prestado"/>
          <xsd:enumeration value="Histórico"/>
          <xsd:enumeration value="Grupo Planeta"/>
        </xsd:restriction>
      </xsd:simpleType>
    </xsd:element>
    <xsd:element name="Evaluación" ma:index="10" nillable="true" ma:displayName="Evaluación" ma:default="" ma:format="Dropdown" ma:internalName="Evaluaci_x00f3_n">
      <xsd:simpleType>
        <xsd:restriction base="dms:Choice">
          <xsd:enumeration value="A_Apto"/>
          <xsd:enumeration value="B_A prueba"/>
          <xsd:enumeration value="C_No apto"/>
        </xsd:restriction>
      </xsd:simpleType>
    </xsd:element>
    <xsd:element name="GDUBFisica" ma:index="11" nillable="true" ma:displayName="Ub. Física" ma:internalName="GDUBFisica">
      <xsd:simpleType>
        <xsd:restriction base="dms:Note">
          <xsd:maxLength value="255"/>
        </xsd:restriction>
      </xsd:simpleType>
    </xsd:element>
    <xsd:element name="N_x00ba__x0020_de_x0020_Incidencias_x0020_" ma:index="18" nillable="true" ma:displayName="Nº de Incidencias " ma:default="" ma:internalName="N_x00BA__x0020_de_x0020_Incidencias_x002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daf06-e97e-4c95-a053-70575cfc447b" elementFormDefault="qualified">
    <xsd:import namespace="http://schemas.microsoft.com/office/2006/documentManagement/types"/>
    <xsd:import namespace="http://schemas.microsoft.com/office/infopath/2007/PartnerControls"/>
    <xsd:element name="TIPODOC" ma:index="19" nillable="true" ma:displayName="TIPO DOC" ma:format="Dropdown" ma:internalName="TIPODOC">
      <xsd:simpleType>
        <xsd:restriction base="dms:Choice">
          <xsd:enumeration value="Proceso"/>
          <xsd:enumeration value="Subproceso"/>
          <xsd:enumeration value="Instruccion"/>
          <xsd:enumeration value="Formato"/>
          <xsd:enumeration value="Otro"/>
          <xsd:enumeration value="Procedimiento"/>
          <xsd:enumeration value="Protocolo"/>
        </xsd:restriction>
      </xsd:simpleType>
    </xsd:element>
    <xsd:element name="N_x00ba_versi_x00f3_n" ma:index="20" nillable="true" ma:displayName="Nº versión" ma:format="Dropdown" ma:internalName="N_x00ba_versi_x00f3_n" ma:percentage="FALSE">
      <xsd:simpleType>
        <xsd:restriction base="dms:Number"/>
      </xsd:simpleType>
    </xsd:element>
    <xsd:element name="Fechaalta" ma:index="21" nillable="true" ma:displayName="Fecha alta" ma:format="DateOnly" ma:internalName="Fechaalta">
      <xsd:simpleType>
        <xsd:restriction base="dms:DateTime"/>
      </xsd:simpleType>
    </xsd:element>
    <xsd:element name="Fechabaja" ma:index="22" nillable="true" ma:displayName="Fecha baja" ma:format="DateOnly" ma:indexed="true" ma:internalName="Fechabaja">
      <xsd:simpleType>
        <xsd:restriction base="dms:DateTime"/>
      </xsd:simpleType>
    </xsd:element>
    <xsd:element name="Motivobaja" ma:index="23" nillable="true" ma:displayName="Motivo baja/cambio" ma:format="Dropdown" ma:internalName="Motivobaja">
      <xsd:simpleType>
        <xsd:restriction base="dms:Note">
          <xsd:maxLength value="255"/>
        </xsd:restriction>
      </xsd:simpleType>
    </xsd:element>
    <xsd:element name="VIGENTE0" ma:index="24" nillable="true" ma:displayName="VIGENTE" ma:format="Dropdown" ma:internalName="VIGENTE0">
      <xsd:simpleType>
        <xsd:restriction base="dms:Choice">
          <xsd:enumeration value="SI"/>
          <xsd:enumeration value="NO"/>
          <xsd:enumeration value="EN REVISIÓN"/>
        </xsd:restriction>
      </xsd:simpleType>
    </xsd:element>
    <xsd:element name="PROCESO" ma:index="25" nillable="true" ma:displayName="PROCESO" ma:format="Dropdown" ma:indexed="true" ma:internalName="PROCESO">
      <xsd:simpleType>
        <xsd:restriction base="dms:Choice">
          <xsd:enumeration value="DOCUMENTACION GENERAL"/>
          <xsd:enumeration value="P01_G GRUPOS INTERES"/>
          <xsd:enumeration value="P02_G ESTRATEGICA"/>
          <xsd:enumeration value="P03_G EXPERIENCIA ESTUDIANTE"/>
          <xsd:enumeration value="P04_DISEÑO OFERTA ACADEMICA"/>
          <xsd:enumeration value="P05_G MARKETING"/>
          <xsd:enumeration value="P06_ACOMPAÑAMIENTO ESTUDIANTE"/>
          <xsd:enumeration value="P07_SERVICIOS UNIVERSITARIOS"/>
          <xsd:enumeration value="P08_SELECCION Y ADMISION"/>
          <xsd:enumeration value="P09_MATRICULACION"/>
          <xsd:enumeration value="P10_PLANIFICACION ACADEMICA"/>
          <xsd:enumeration value="P11_ DESARROLLO DOCENCIA"/>
          <xsd:enumeration value="P12_EGRESO"/>
          <xsd:enumeration value="P13_INVESTIGACION Y TRANSFERENCIA"/>
          <xsd:enumeration value="P14_RECURSOS MATERIALES Y SERVICIOS"/>
          <xsd:enumeration value="P15_TIC"/>
          <xsd:enumeration value="P16_INFRAESTRUCTURAS Y MANTENIMIENTO"/>
          <xsd:enumeration value="P17_ECONOMICO FINANCIERO"/>
          <xsd:enumeration value="P18_G SOSTENIBLE"/>
          <xsd:enumeration value="P19_G MEJORA CONTINUA"/>
          <xsd:enumeration value="P20_G CALIDAD ACADÉMICA"/>
          <xsd:enumeration value="P21_G PERSONAS"/>
        </xsd:restriction>
      </xsd:simpleType>
    </xsd:element>
    <xsd:element name="_x00da_ltimarevisi_x00f3_n" ma:index="26" nillable="true" ma:displayName="Última revisión" ma:format="DateOnly" ma:internalName="_x00da_ltimarevisi_x00f3_n">
      <xsd:simpleType>
        <xsd:restriction base="dms:DateTime"/>
      </xsd:simpleType>
    </xsd:element>
    <xsd:element name="AYUDAPDI" ma:index="27" nillable="true" ma:displayName="AYUDA PDI" ma:default="0" ma:format="Dropdown" ma:internalName="AYUDAPDI">
      <xsd:simpleType>
        <xsd:restriction base="dms:Boolean"/>
      </xsd:simpleType>
    </xsd:element>
    <xsd:element name="WEB" ma:index="28" nillable="true" ma:displayName="WEB" ma:default="0" ma:format="Dropdown" ma:internalName="WEB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721F13-12E3-4362-B141-E6788BC547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F70F9E-9FA1-4367-A1EC-676B8F3CDBE1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d5a626d-f509-44d4-b02c-d15838480747"/>
    <ds:schemaRef ds:uri="3f109a48-3752-4c10-81b4-55fc0b1e9497"/>
    <ds:schemaRef ds:uri="ef848eef-985f-4e5f-af94-9b10d2c40a72"/>
    <ds:schemaRef ds:uri="17bdaf06-e97e-4c95-a053-70575cfc447b"/>
  </ds:schemaRefs>
</ds:datastoreItem>
</file>

<file path=customXml/itemProps3.xml><?xml version="1.0" encoding="utf-8"?>
<ds:datastoreItem xmlns:ds="http://schemas.openxmlformats.org/officeDocument/2006/customXml" ds:itemID="{08C28527-71B0-433C-89DF-679BB163D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848eef-985f-4e5f-af94-9b10d2c40a72"/>
    <ds:schemaRef ds:uri="17bdaf06-e97e-4c95-a053-70575cfc44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16. P11_06_F12 Plantilla de PPT para Defensa_V.01_borr</Template>
  <TotalTime>2077</TotalTime>
  <Words>442</Words>
  <Application>Microsoft Macintosh PowerPoint</Application>
  <PresentationFormat>Widescreen</PresentationFormat>
  <Paragraphs>80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Calibri</vt:lpstr>
      <vt:lpstr>FS Pimlico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PowerPoint Presentation</vt:lpstr>
      <vt:lpstr>PowerPoint Presentation</vt:lpstr>
      <vt:lpstr>Entornos Físicos &gt; Virtualizados &gt; Cloud  Escalabilidad + Agilidad + Reducción de Costos  Persisten cuellos de botella por gestion manual</vt:lpstr>
      <vt:lpstr>IaC esencial en entornos Ágiles  Reducción de tiempos de despliegue  Replicar ambientes  Demanda en Mercado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Project/Issues  Sprints</vt:lpstr>
      <vt:lpstr>Reuniones con Tutor  Burnup charts</vt:lpstr>
      <vt:lpstr>PowerPoint Presentation</vt:lpstr>
      <vt:lpstr>Python Webapp sencilla  Rapid Development</vt:lpstr>
      <vt:lpstr>PowerPoint Presentation</vt:lpstr>
      <vt:lpstr>PowerPoint Presentation</vt:lpstr>
      <vt:lpstr>PowerPoint Presentation</vt:lpstr>
      <vt:lpstr>DEMO</vt:lpstr>
      <vt:lpstr>PowerPoint Presentation</vt:lpstr>
      <vt:lpstr>Código Reutilizable y Auditable  Entorno de Desarrollo Ágil  Sencillez para replicar entornos  Mejor colaboración en equipos de trabajo</vt:lpstr>
      <vt:lpstr>PowerPoint Presentation</vt:lpstr>
      <vt:lpstr>PowerPoint Presentation</vt:lpstr>
      <vt:lpstr>PowerPoint Presentation</vt:lpstr>
      <vt:lpstr>Automatización y Eficiencia Operativa  Consistencia y Reducción de Errores  Escalabilidad, Auditabilidad, Mantenimiento Simplificado</vt:lpstr>
      <vt:lpstr>Reflexión Final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Lucía Pardo Gómez</dc:creator>
  <cp:lastModifiedBy>Gagliardo, Miguel</cp:lastModifiedBy>
  <cp:revision>93</cp:revision>
  <dcterms:created xsi:type="dcterms:W3CDTF">2025-04-14T11:48:39Z</dcterms:created>
  <dcterms:modified xsi:type="dcterms:W3CDTF">2025-07-11T11:43:14Z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0x0101001F78872F1579B14E90DA3A6EEDE63FFE0018510EEED1C50C49AD0F3D3BCEAAFC3C</vt:lpwstr>
  </property>
  <property fmtid="{D5CDD505-2E9C-101B-9397-08002B2CF9AE}" pid="3" name="MediaServiceImageTags">
    <vt:lpwstr/>
  </property>
  <property fmtid="{D5CDD505-2E9C-101B-9397-08002B2CF9AE}" pid="4" name="lcf76f155ced4ddcb4097134ff3c332f">
    <vt:lpwstr/>
  </property>
  <property fmtid="{D5CDD505-2E9C-101B-9397-08002B2CF9AE}" pid="5" name="TaxCatchAll">
    <vt:lpwstr/>
  </property>
  <property fmtid="{D5CDD505-2E9C-101B-9397-08002B2CF9AE}" pid="6" name="MSIP_Label_929eed6f-34eb-4453-9f97-09510b9b219f_Enabled">
    <vt:lpwstr>true</vt:lpwstr>
  </property>
  <property fmtid="{D5CDD505-2E9C-101B-9397-08002B2CF9AE}" pid="7" name="MSIP_Label_929eed6f-34eb-4453-9f97-09510b9b219f_SetDate">
    <vt:lpwstr>2025-07-11T11:41:05Z</vt:lpwstr>
  </property>
  <property fmtid="{D5CDD505-2E9C-101B-9397-08002B2CF9AE}" pid="8" name="MSIP_Label_929eed6f-34eb-4453-9f97-09510b9b219f_Method">
    <vt:lpwstr>Standard</vt:lpwstr>
  </property>
  <property fmtid="{D5CDD505-2E9C-101B-9397-08002B2CF9AE}" pid="9" name="MSIP_Label_929eed6f-34eb-4453-9f97-09510b9b219f_Name">
    <vt:lpwstr>Amazon Pending_Classification</vt:lpwstr>
  </property>
  <property fmtid="{D5CDD505-2E9C-101B-9397-08002B2CF9AE}" pid="10" name="MSIP_Label_929eed6f-34eb-4453-9f97-09510b9b219f_SiteId">
    <vt:lpwstr>5280104a-472d-4538-9ccf-1e1d0efe8b1b</vt:lpwstr>
  </property>
  <property fmtid="{D5CDD505-2E9C-101B-9397-08002B2CF9AE}" pid="11" name="MSIP_Label_929eed6f-34eb-4453-9f97-09510b9b219f_ActionId">
    <vt:lpwstr>e65bcb34-325e-40cc-8337-9cef78411333</vt:lpwstr>
  </property>
  <property fmtid="{D5CDD505-2E9C-101B-9397-08002B2CF9AE}" pid="12" name="MSIP_Label_929eed6f-34eb-4453-9f97-09510b9b219f_ContentBits">
    <vt:lpwstr>0</vt:lpwstr>
  </property>
  <property fmtid="{D5CDD505-2E9C-101B-9397-08002B2CF9AE}" pid="13" name="MSIP_Label_929eed6f-34eb-4453-9f97-09510b9b219f_Tag">
    <vt:lpwstr>50, 3, 0, 1</vt:lpwstr>
  </property>
</Properties>
</file>